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528_2E9FC34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75" r:id="rId2"/>
    <p:sldId id="1326" r:id="rId3"/>
    <p:sldId id="1328" r:id="rId4"/>
    <p:sldId id="1337" r:id="rId5"/>
    <p:sldId id="1342" r:id="rId6"/>
    <p:sldId id="368" r:id="rId7"/>
    <p:sldId id="1329" r:id="rId8"/>
    <p:sldId id="1348" r:id="rId9"/>
    <p:sldId id="1330" r:id="rId10"/>
    <p:sldId id="1324" r:id="rId11"/>
    <p:sldId id="1333" r:id="rId12"/>
    <p:sldId id="1350" r:id="rId13"/>
    <p:sldId id="1332" r:id="rId14"/>
    <p:sldId id="1341" r:id="rId15"/>
    <p:sldId id="1334" r:id="rId16"/>
    <p:sldId id="1343" r:id="rId17"/>
    <p:sldId id="1279" r:id="rId18"/>
    <p:sldId id="1281" r:id="rId19"/>
    <p:sldId id="1283" r:id="rId20"/>
    <p:sldId id="1291" r:id="rId21"/>
    <p:sldId id="1317" r:id="rId22"/>
    <p:sldId id="1354" r:id="rId23"/>
    <p:sldId id="1296" r:id="rId24"/>
    <p:sldId id="1318" r:id="rId25"/>
    <p:sldId id="1351" r:id="rId26"/>
    <p:sldId id="1320" r:id="rId27"/>
    <p:sldId id="1352" r:id="rId28"/>
    <p:sldId id="1336" r:id="rId29"/>
    <p:sldId id="1344" r:id="rId30"/>
    <p:sldId id="1345" r:id="rId31"/>
    <p:sldId id="1346" r:id="rId32"/>
    <p:sldId id="1355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7" autoAdjust="0"/>
    <p:restoredTop sz="86410" autoAdjust="0"/>
  </p:normalViewPr>
  <p:slideViewPr>
    <p:cSldViewPr snapToGrid="0">
      <p:cViewPr varScale="1">
        <p:scale>
          <a:sx n="91" d="100"/>
          <a:sy n="91" d="100"/>
        </p:scale>
        <p:origin x="96" y="138"/>
      </p:cViewPr>
      <p:guideLst/>
    </p:cSldViewPr>
  </p:slideViewPr>
  <p:outlineViewPr>
    <p:cViewPr>
      <p:scale>
        <a:sx n="33" d="100"/>
        <a:sy n="33" d="100"/>
      </p:scale>
      <p:origin x="0" y="-256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28_2E9FC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E3C83-8697-47AE-8378-FE563013F893}" authorId="{217E6589-4C7B-08BB-D3AC-A49C8D14613E}" created="2024-03-05T15:29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2222151" sldId="1320"/>
      <ac:spMk id="3" creationId="{3F99A6E5-70EF-F89A-353E-24F53E91FF03}"/>
      <ac:txMk cp="40" len="2">
        <ac:context len="138" hash="3453388415"/>
      </ac:txMk>
    </ac:txMkLst>
    <p188:pos x="5838826" y="765175"/>
    <p188:txBody>
      <a:bodyPr/>
      <a:lstStyle/>
      <a:p>
        <a:r>
          <a:rPr lang="ja-JP" altLang="en-US"/>
          <a:t>本当?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2024/3/11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telecon.adm.u-tokyo.ac.jp/utokyo_accoun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qbacxwxeF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2.png"/><Relationship Id="rId14" Type="http://schemas.openxmlformats.org/officeDocument/2006/relationships/hyperlink" Target="https://utelecon.adm.u-tokyo.ac.jp/uta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1.png"/><Relationship Id="rId5" Type="http://schemas.microsoft.com/office/2007/relationships/media" Target="../media/media5.mp4"/><Relationship Id="rId10" Type="http://schemas.openxmlformats.org/officeDocument/2006/relationships/image" Target="../media/image10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Security/SitePages/Information_Security_Education_2024.aspx" TargetMode="External"/><Relationship Id="rId2" Type="http://schemas.microsoft.com/office/2018/10/relationships/comments" Target="../comments/modernComment_528_2E9FC3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3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initial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elecon.adm.u-tokyo.ac.jp/utokyo_wifi/" TargetMode="External"/><Relationship Id="rId4" Type="http://schemas.openxmlformats.org/officeDocument/2006/relationships/hyperlink" Target="https://univtokyo.sharepoint.com/sites/Security/SitePages/Information_Security_Education.asp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7" y="2089150"/>
            <a:ext cx="10017468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システムの基本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749365" y="4101338"/>
            <a:ext cx="3072015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</a:t>
            </a:r>
            <a:r>
              <a:rPr kumimoji="1" lang="en-US" altLang="ja-JP" sz="2400" i="1" dirty="0">
                <a:solidFill>
                  <a:srgbClr val="0070C0"/>
                </a:solidFill>
              </a:rPr>
              <a:t>xxxx </a:t>
            </a:r>
            <a:r>
              <a:rPr kumimoji="1" lang="en-US" altLang="ja-JP" sz="2400" i="1" dirty="0" err="1">
                <a:solidFill>
                  <a:srgbClr val="0070C0"/>
                </a:solidFill>
              </a:rPr>
              <a:t>xxxxxx</a:t>
            </a:r>
            <a:endParaRPr kumimoji="1" lang="ja-JP" altLang="en-US" sz="2400" i="1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3821380" y="4229101"/>
            <a:ext cx="6015578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771649" y="4655756"/>
            <a:ext cx="54836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i="1" dirty="0"/>
              <a:t>xxxxxxxxxx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4D0AC-A01E-C81A-6F7D-29E00FF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</a:t>
            </a:r>
            <a:r>
              <a:rPr lang="ja-JP" altLang="en-US" dirty="0"/>
              <a:t>略称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8AEFDB-56A3-A41E-55FF-68E4407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名前が長いので通称・略称がよく使われます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lang="ja-JP" altLang="en-US" dirty="0">
                <a:solidFill>
                  <a:srgbClr val="0070C0"/>
                </a:solidFill>
              </a:rPr>
              <a:t>ケタ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（読み方：じゅっけた）</a:t>
            </a:r>
            <a:endParaRPr kumimoji="1" lang="en-US" altLang="ja-JP" dirty="0"/>
          </a:p>
          <a:p>
            <a:pPr lvl="1"/>
            <a:r>
              <a:rPr lang="ja-JP" altLang="en-US" dirty="0"/>
              <a:t>例：先生の十桁を教えてください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 err="1">
                <a:solidFill>
                  <a:srgbClr val="0070C0"/>
                </a:solidFill>
              </a:rPr>
              <a:t>utac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kumimoji="1" lang="ja-JP" altLang="en-US" dirty="0"/>
              <a:t>（読み方：ユータック）</a:t>
            </a:r>
            <a:endParaRPr kumimoji="1" lang="en-US" altLang="ja-JP" dirty="0"/>
          </a:p>
          <a:p>
            <a:pPr lvl="1"/>
            <a:r>
              <a:rPr lang="ja-JP" altLang="en-US" dirty="0"/>
              <a:t>あなたのユータックを教えてくださいとはあまり言いません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991C-0D07-B8C4-E02D-E80C16D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DE5A5B-AF33-62E4-5BC9-5D53B60B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B072CB-ECF0-2CF9-3A78-F0BCEA06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2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7E1E-2BD1-C989-4624-73781F1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02D4F-D60C-6292-2CF8-5B727F7B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A553F-4237-EE2E-2761-F46F49B9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51E71E-3D28-8CC3-E286-884BF6F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834AC-7BFF-D331-CABD-20FF92E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2C9A3-EDD5-6563-9AF8-19E8897D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291FF0-BAC8-8BE8-E06C-B4234DA244C8}"/>
              </a:ext>
            </a:extLst>
          </p:cNvPr>
          <p:cNvSpPr/>
          <p:nvPr/>
        </p:nvSpPr>
        <p:spPr>
          <a:xfrm>
            <a:off x="1285874" y="3429000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28D-39CB-800C-A8E5-EC08894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kumimoji="1" lang="ja-JP" altLang="en-US" dirty="0"/>
              <a:t>で実際に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システムを使うまでの準備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8F9910-ACC3-FBCC-DAB2-4EBDF7AB9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025"/>
            <a:ext cx="11028680" cy="38703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ケタ」と「初期パスワード」を入手</a:t>
            </a:r>
            <a:endParaRPr lang="en-US" altLang="ja-JP" dirty="0"/>
          </a:p>
          <a:p>
            <a:pPr lvl="1"/>
            <a:r>
              <a:rPr kumimoji="1" lang="ja-JP" altLang="en-US" dirty="0"/>
              <a:t>所属部局（学部や研究科）の人事部から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>
                <a:hlinkClick r:id="rId2"/>
              </a:rPr>
              <a:t>パスワードを設定</a:t>
            </a:r>
            <a:endParaRPr lang="en-US" altLang="ja-JP" dirty="0"/>
          </a:p>
          <a:p>
            <a:pPr lvl="1"/>
            <a:r>
              <a:rPr lang="ja-JP" altLang="en-US" dirty="0"/>
              <a:t>初期パスワードのままでは使えません</a:t>
            </a:r>
            <a:endParaRPr lang="en-US" altLang="ja-JP" dirty="0"/>
          </a:p>
          <a:p>
            <a:pPr lvl="1"/>
            <a:r>
              <a:rPr lang="ja-JP" altLang="en-US" sz="2000" dirty="0"/>
              <a:t>（今は）</a:t>
            </a:r>
            <a:r>
              <a:rPr lang="ja-JP" altLang="en-US" dirty="0"/>
              <a:t>この時点で一部システム</a:t>
            </a:r>
            <a:r>
              <a:rPr lang="ja-JP" altLang="en-US" sz="2000" dirty="0"/>
              <a:t>（</a:t>
            </a:r>
            <a:r>
              <a:rPr lang="en-US" altLang="ja-JP" sz="2000" dirty="0"/>
              <a:t>UTAS</a:t>
            </a:r>
            <a:r>
              <a:rPr lang="ja-JP" altLang="en-US" sz="2000" dirty="0"/>
              <a:t>、</a:t>
            </a:r>
            <a:r>
              <a:rPr lang="en-US" altLang="ja-JP" sz="2000" dirty="0"/>
              <a:t>UTOL</a:t>
            </a:r>
            <a:r>
              <a:rPr lang="ja-JP" altLang="en-US" sz="2000" dirty="0"/>
              <a:t>など）</a:t>
            </a:r>
            <a:r>
              <a:rPr lang="ja-JP" altLang="en-US" dirty="0"/>
              <a:t>にログイン可能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>
                <a:hlinkClick r:id="rId3"/>
              </a:rPr>
              <a:t>多要素認証</a:t>
            </a:r>
            <a:r>
              <a:rPr lang="ja-JP" altLang="en-US" dirty="0"/>
              <a:t>を設定</a:t>
            </a:r>
            <a:endParaRPr lang="en-US" altLang="ja-JP" dirty="0"/>
          </a:p>
          <a:p>
            <a:pPr lvl="1"/>
            <a:r>
              <a:rPr lang="ja-JP" altLang="en-US" dirty="0"/>
              <a:t>全てのシステムにログインが可能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D0F8D8-6F7C-93E9-57A5-A067B7A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C00B5C-BA69-09BD-AB01-9BE074F4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FDDCB-E135-F503-FF5B-28E8E77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9DC35-E202-6034-D602-B45935DDC3D8}"/>
              </a:ext>
            </a:extLst>
          </p:cNvPr>
          <p:cNvGrpSpPr/>
          <p:nvPr/>
        </p:nvGrpSpPr>
        <p:grpSpPr>
          <a:xfrm>
            <a:off x="1380670" y="1717517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4"/>
              <a:extLst>
                <a:ext uri="{FF2B5EF4-FFF2-40B4-BE49-F238E27FC236}">
                  <a16:creationId xmlns:a16="http://schemas.microsoft.com/office/drawing/2014/main" id="{98AEC245-98F6-D27E-5DB0-DB4BFDF19939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en-US" altLang="ja-JP" sz="3200" dirty="0" err="1"/>
                <a:t>utokyo</a:t>
              </a:r>
              <a:r>
                <a:rPr lang="en-US" altLang="ja-JP" sz="3200" dirty="0"/>
                <a:t> account </a:t>
              </a: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84C5151D-CE8D-04AA-69B3-6EAF7FA2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AFA5A-05C7-50B7-DE84-578E2E4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kumimoji="1" lang="ja-JP" altLang="en-US" dirty="0"/>
              <a:t>パスワード設定画面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DAA03F-54F2-7E16-C864-F2477B0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CA92E-90AC-B873-90F0-F51E867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030DAC-CE1D-62B0-889A-D11D7CA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38A45-ADAF-E068-0B93-2D8CC3C2202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07D7AF-7909-FB25-D15F-4F6B508A2502}"/>
              </a:ext>
            </a:extLst>
          </p:cNvPr>
          <p:cNvSpPr txBox="1"/>
          <p:nvPr/>
        </p:nvSpPr>
        <p:spPr>
          <a:xfrm>
            <a:off x="1139059" y="3429000"/>
            <a:ext cx="500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桁を</a:t>
            </a:r>
            <a:r>
              <a:rPr kumimoji="1" lang="ja-JP" altLang="en-US" sz="2400" dirty="0">
                <a:solidFill>
                  <a:srgbClr val="FF0000"/>
                </a:solidFill>
              </a:rPr>
              <a:t>（</a:t>
            </a:r>
            <a:r>
              <a:rPr kumimoji="1" lang="en-US" altLang="ja-JP" sz="2400" dirty="0">
                <a:solidFill>
                  <a:srgbClr val="FF0000"/>
                </a:solidFill>
              </a:rPr>
              <a:t>@utac</a:t>
            </a:r>
            <a:r>
              <a:rPr kumimoji="1" lang="ja-JP" altLang="en-US" sz="2400" dirty="0">
                <a:solidFill>
                  <a:srgbClr val="FF0000"/>
                </a:solidFill>
              </a:rPr>
              <a:t>以降はナシで）</a:t>
            </a:r>
            <a:r>
              <a:rPr kumimoji="1" lang="ja-JP" altLang="en-US" sz="2400" dirty="0"/>
              <a:t>入力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1A8B292-551D-9B56-B543-991B537048AF}"/>
              </a:ext>
            </a:extLst>
          </p:cNvPr>
          <p:cNvSpPr/>
          <p:nvPr/>
        </p:nvSpPr>
        <p:spPr>
          <a:xfrm>
            <a:off x="7954027" y="4146115"/>
            <a:ext cx="2705622" cy="438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コンテンツ プレースホルダー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CFB42AB-B275-9E41-E487-EAA68A07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939" y="1847850"/>
            <a:ext cx="5519801" cy="4351338"/>
          </a:xfr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4A3ECD3-9468-267E-D4A8-7AA908791F28}"/>
              </a:ext>
            </a:extLst>
          </p:cNvPr>
          <p:cNvCxnSpPr>
            <a:stCxn id="7" idx="3"/>
          </p:cNvCxnSpPr>
          <p:nvPr/>
        </p:nvCxnSpPr>
        <p:spPr>
          <a:xfrm>
            <a:off x="6141775" y="3659833"/>
            <a:ext cx="1812252" cy="616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9D62-93D0-BFD3-B74C-06A33522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ためしに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にログインしてみる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275300-1B13-C043-B1DC-ED892E6B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7A88C-7A96-96D0-A0D8-379C4D27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AE226-F937-D74E-956C-2F9EF680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" name="utol-login">
            <a:hlinkClick r:id="" action="ppaction://media"/>
            <a:extLst>
              <a:ext uri="{FF2B5EF4-FFF2-40B4-BE49-F238E27FC236}">
                <a16:creationId xmlns:a16="http://schemas.microsoft.com/office/drawing/2014/main" id="{C7CC3F09-ACFA-B514-3823-5721FF9E4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85461"/>
            <a:ext cx="5903291" cy="4195208"/>
          </a:xfrm>
        </p:spPr>
      </p:pic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F7967732-7960-7607-4004-85DA66942B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040" y="1825625"/>
            <a:ext cx="5590430" cy="4351338"/>
          </a:xfrm>
        </p:spPr>
        <p:txBody>
          <a:bodyPr/>
          <a:lstStyle/>
          <a:p>
            <a:r>
              <a:rPr lang="ja-JP" altLang="en-US" dirty="0"/>
              <a:t>注：多要素認証を設定（後述）した場合の画面です</a:t>
            </a:r>
            <a:endParaRPr lang="en-US" altLang="ja-JP" dirty="0"/>
          </a:p>
          <a:p>
            <a:r>
              <a:rPr kumimoji="1" lang="ja-JP" altLang="en-US" dirty="0"/>
              <a:t>たった今は多要素認証なしでも</a:t>
            </a:r>
            <a:r>
              <a:rPr kumimoji="1" lang="en-US" altLang="ja-JP" dirty="0"/>
              <a:t>UTOL</a:t>
            </a:r>
            <a:r>
              <a:rPr kumimoji="1" lang="ja-JP" altLang="en-US" dirty="0"/>
              <a:t>は使えますが、もうすぐ</a:t>
            </a:r>
            <a:r>
              <a:rPr lang="ja-JP" altLang="en-US" dirty="0"/>
              <a:t>多要素認証なしでは使えなく</a:t>
            </a:r>
            <a:r>
              <a:rPr kumimoji="1" lang="ja-JP" altLang="en-US" dirty="0"/>
              <a:t>なります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303333-98FF-04BA-FA25-5C10FEC303B9}"/>
              </a:ext>
            </a:extLst>
          </p:cNvPr>
          <p:cNvSpPr txBox="1"/>
          <p:nvPr/>
        </p:nvSpPr>
        <p:spPr>
          <a:xfrm>
            <a:off x="7435849" y="5992297"/>
            <a:ext cx="322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5"/>
              </a:rPr>
              <a:t>https://youtu.be/RqbacxwxeFA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8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7D42-1349-C1DC-B53F-34480805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C49A-5C50-7CFD-F0EE-A4BD7E2D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E487C-2D2E-7C36-FC2D-020D392B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AF5B8-16DA-FD08-8569-DD0AFC2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2A2C0-2C0F-5603-3388-0B12DED8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EBCA23-F8BF-FE14-F035-643087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EA898C-EC6F-D7CB-DE03-0CF084470B9E}"/>
              </a:ext>
            </a:extLst>
          </p:cNvPr>
          <p:cNvGrpSpPr/>
          <p:nvPr/>
        </p:nvGrpSpPr>
        <p:grpSpPr>
          <a:xfrm>
            <a:off x="3581400" y="3640745"/>
            <a:ext cx="4715330" cy="617676"/>
            <a:chOff x="1374140" y="1705313"/>
            <a:chExt cx="471533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89779D66-171E-D2E7-302F-47718DFB10B8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080E698C-3B4E-130D-5FA3-8439301F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2"/>
            <a:ext cx="9947190" cy="393784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）に対する防御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kumimoji="1" lang="ja-JP" altLang="en-US" dirty="0">
                <a:solidFill>
                  <a:srgbClr val="0070C0"/>
                </a:solidFill>
              </a:rPr>
              <a:t>バラバラなアカウントを統一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</a:rPr>
              <a:t>＋それを強固に守る 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</a:t>
            </a:r>
            <a:r>
              <a:rPr kumimoji="1" lang="ja-JP" altLang="en-US" dirty="0"/>
              <a:t>システム一覧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  <a:endParaRPr lang="en-US" altLang="ja-JP" dirty="0"/>
          </a:p>
          <a:p>
            <a:pPr lvl="1"/>
            <a:r>
              <a:rPr kumimoji="1" lang="ja-JP" altLang="en-US" dirty="0"/>
              <a:t>初めてのサインインの前に一読ください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44625"/>
            <a:ext cx="4480498" cy="3360373"/>
          </a:xfrm>
          <a:prstGeom prst="rect">
            <a:avLst/>
          </a:prstGeom>
        </p:spPr>
      </p:pic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30738" y="3477005"/>
            <a:ext cx="4493594" cy="3370195"/>
          </a:xfrm>
          <a:prstGeom prst="rect">
            <a:avLst/>
          </a:prstGeom>
        </p:spPr>
      </p:pic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3486828"/>
            <a:ext cx="4480498" cy="3360373"/>
          </a:xfrm>
          <a:prstGeom prst="rect">
            <a:avLst/>
          </a:prstGeom>
        </p:spPr>
      </p:pic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43833" y="884717"/>
            <a:ext cx="4480498" cy="252028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493061" y="484428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6096000" y="89972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SMS</a:t>
            </a:r>
            <a:r>
              <a:rPr lang="ja-JP" altLang="en-US" sz="2800">
                <a:solidFill>
                  <a:schemeClr val="bg1"/>
                </a:solidFill>
              </a:rPr>
              <a:t> 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584353" y="348682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chemeClr val="bg1"/>
                </a:solidFill>
              </a:rPr>
              <a:t>音声電話（携帯）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6096000" y="3523463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>
                <a:solidFill>
                  <a:schemeClr val="bg1"/>
                </a:solidFill>
              </a:rPr>
              <a:t>Google</a:t>
            </a:r>
            <a:r>
              <a:rPr lang="ja-JP" altLang="en-US" sz="2800">
                <a:solidFill>
                  <a:schemeClr val="bg1"/>
                </a:solidFill>
              </a:rPr>
              <a:t>（</a:t>
            </a:r>
            <a:r>
              <a:rPr lang="en-US" altLang="ja-JP" sz="2800">
                <a:solidFill>
                  <a:schemeClr val="bg1"/>
                </a:solidFill>
              </a:rPr>
              <a:t>6</a:t>
            </a:r>
            <a:r>
              <a:rPr lang="ja-JP" altLang="en-US" sz="280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042102" cy="4351338"/>
          </a:xfrm>
        </p:spPr>
        <p:txBody>
          <a:bodyPr/>
          <a:lstStyle/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1782114" y="5559287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022227" cy="455226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pPr lvl="1"/>
            <a:r>
              <a:rPr lang="ja-JP" altLang="en-US" dirty="0"/>
              <a:t>忘れると多要素認証が必須のサービス（</a:t>
            </a:r>
            <a:r>
              <a:rPr lang="en-US" altLang="ja-JP" dirty="0"/>
              <a:t>UTokyo VPN, UTokyo Slack</a:t>
            </a:r>
            <a:r>
              <a:rPr lang="ja-JP" altLang="en-US" dirty="0"/>
              <a:t>）アクセス時に「サービスを利用する権限がない」旨のエラー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までやり遂げてください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B0B5-3295-52F9-810C-10227040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F23-69FD-CB73-20A9-B79E59BB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912F86-8053-78BE-9D75-79AC696F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47AE5-3D99-D66C-E714-3AD3556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198179-6A8E-CE9A-F87E-279270E1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180A1-BFB5-BF95-210E-66A389D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8DCF36-4549-6B91-3224-83BB479E162F}"/>
              </a:ext>
            </a:extLst>
          </p:cNvPr>
          <p:cNvSpPr/>
          <p:nvPr/>
        </p:nvSpPr>
        <p:spPr>
          <a:xfrm>
            <a:off x="761999" y="4001294"/>
            <a:ext cx="5781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0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3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CEFC-129C-34B6-9831-B196B2FE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5F718-056D-19D3-0622-4D22088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B62AE-B648-C371-D837-DC2C3B33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137FD-78B8-B557-FCF8-3B9AFF96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2F6530-C7A9-7942-C669-5B46C46B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DA0038-7963-CE77-68A8-B362E1D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F19A23-4AB0-2D59-8493-DD1AFE6F0C63}"/>
              </a:ext>
            </a:extLst>
          </p:cNvPr>
          <p:cNvSpPr/>
          <p:nvPr/>
        </p:nvSpPr>
        <p:spPr>
          <a:xfrm>
            <a:off x="838200" y="4648200"/>
            <a:ext cx="1590675" cy="57229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CB8434-132E-6234-BFB2-8F8702B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02359-DC59-FA82-CD31-3464C9BDF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356CD-4D67-5DF6-D6D0-A9481B89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E2D6E-67E1-5155-F708-661C60BC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1FA3D8-907B-52A7-6B84-D9C07419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53BB013-CD19-D827-D569-25B15FFCC5D1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D0DDE714-C567-9336-020A-D14B2C2E9295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17" name="テキスト ボックス 16">
                <a:hlinkClick r:id="rId2"/>
                <a:extLst>
                  <a:ext uri="{FF2B5EF4-FFF2-40B4-BE49-F238E27FC236}">
                    <a16:creationId xmlns:a16="http://schemas.microsoft.com/office/drawing/2014/main" id="{33E6656F-6F1E-18E4-3675-2C756E05FA0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7483C69A-1F7E-0DAE-A296-3DE49FBE3A1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39" name="テキスト ボックス 38">
                  <a:hlinkClick r:id="rId3"/>
                  <a:extLst>
                    <a:ext uri="{FF2B5EF4-FFF2-40B4-BE49-F238E27FC236}">
                      <a16:creationId xmlns:a16="http://schemas.microsoft.com/office/drawing/2014/main" id="{E6B7C7BF-10D8-84A0-87C7-58E4ABA5FB3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5E60BA3-9223-1432-38A6-5E5DFB758BA4}"/>
                    </a:ext>
                  </a:extLst>
                </p:cNvPr>
                <p:cNvCxnSpPr>
                  <a:cxnSpLocks/>
                  <a:endCxn id="39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EE450E39-B959-94AE-7862-49A98E166B10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37" name="テキスト ボックス 36">
                  <a:hlinkClick r:id="rId4"/>
                  <a:extLst>
                    <a:ext uri="{FF2B5EF4-FFF2-40B4-BE49-F238E27FC236}">
                      <a16:creationId xmlns:a16="http://schemas.microsoft.com/office/drawing/2014/main" id="{B0F7A7F8-D83D-E5DE-5F89-C22C1E95F5F8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ED664C1A-F0DD-4864-70E2-5CB556F3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43550AD8-4B05-A48E-438E-CBDC3A6E2CE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35" name="テキスト ボックス 34">
                  <a:hlinkClick r:id="rId5"/>
                  <a:extLst>
                    <a:ext uri="{FF2B5EF4-FFF2-40B4-BE49-F238E27FC236}">
                      <a16:creationId xmlns:a16="http://schemas.microsoft.com/office/drawing/2014/main" id="{F8D3BA31-A980-B160-0311-081337D3F1AB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5B82C5C9-36D0-443E-A5C7-B94916F7E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2B9B3FD-1CEF-5240-13F1-6FE6F6A7D71C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33" name="テキスト ボックス 32">
                  <a:hlinkClick r:id="rId6"/>
                  <a:extLst>
                    <a:ext uri="{FF2B5EF4-FFF2-40B4-BE49-F238E27FC236}">
                      <a16:creationId xmlns:a16="http://schemas.microsoft.com/office/drawing/2014/main" id="{464F0E8B-59EE-D370-0AB1-66D652F38973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4796FC18-8861-27AE-F9AB-A4EFA23F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1A74AF5C-3429-6C14-FD74-7247DC7B4147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31" name="図 30">
                  <a:hlinkClick r:id="rId7"/>
                  <a:extLst>
                    <a:ext uri="{FF2B5EF4-FFF2-40B4-BE49-F238E27FC236}">
                      <a16:creationId xmlns:a16="http://schemas.microsoft.com/office/drawing/2014/main" id="{AF2DEA57-1833-990C-6BEC-5BA7CF0D0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2" name="直線矢印コネクタ 31">
                  <a:extLst>
                    <a:ext uri="{FF2B5EF4-FFF2-40B4-BE49-F238E27FC236}">
                      <a16:creationId xmlns:a16="http://schemas.microsoft.com/office/drawing/2014/main" id="{2D5ECA84-E407-CF92-ED2E-4505C4A6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C1878C5-CC5E-E04B-288D-E71FDC8EDDC8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29" name="図 28">
                  <a:hlinkClick r:id="rId9"/>
                  <a:extLst>
                    <a:ext uri="{FF2B5EF4-FFF2-40B4-BE49-F238E27FC236}">
                      <a16:creationId xmlns:a16="http://schemas.microsoft.com/office/drawing/2014/main" id="{BAC46DDE-E519-8D8D-FB44-FC7AC0CD7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0" name="直線矢印コネクタ 29">
                  <a:extLst>
                    <a:ext uri="{FF2B5EF4-FFF2-40B4-BE49-F238E27FC236}">
                      <a16:creationId xmlns:a16="http://schemas.microsoft.com/office/drawing/2014/main" id="{761B5AD7-4AE9-5BBE-FC18-D74FD0C87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02AD227-FCA9-C1C1-423C-BC7427B48B10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5" name="テキスト ボックス 24">
                  <a:hlinkClick r:id="rId11"/>
                  <a:extLst>
                    <a:ext uri="{FF2B5EF4-FFF2-40B4-BE49-F238E27FC236}">
                      <a16:creationId xmlns:a16="http://schemas.microsoft.com/office/drawing/2014/main" id="{CE9242C8-5A81-E123-EA70-1A4830630BCC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6" name="テキスト ボックス 25">
                  <a:hlinkClick r:id="rId12"/>
                  <a:extLst>
                    <a:ext uri="{FF2B5EF4-FFF2-40B4-BE49-F238E27FC236}">
                      <a16:creationId xmlns:a16="http://schemas.microsoft.com/office/drawing/2014/main" id="{3BD136FB-FA4C-87F4-BD3D-35B590399D07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B29EF374-00F6-F854-9564-A77805A8C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>
                  <a:extLst>
                    <a:ext uri="{FF2B5EF4-FFF2-40B4-BE49-F238E27FC236}">
                      <a16:creationId xmlns:a16="http://schemas.microsoft.com/office/drawing/2014/main" id="{DE03255F-0B75-FB14-453C-AA51FC503C1F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図 8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A4D1CCBF-DAFF-9B72-67CE-C15CF687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4493AAB-2CAF-53D1-F5D1-4F1E835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806917C5-8A9E-0C7E-4896-6263723C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347AC200-E029-81C5-42A1-94D6926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B643065B-3C9E-A266-ABFE-4B826A44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6F2ABD05-79E7-0504-17FB-E935D910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9962290B-7225-9297-6D8E-1EBEB4F3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6" name="図 15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0F1DE2C3-89AE-3A61-E7E7-6B0944F7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50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CAC554C-2A58-9D68-BF50-BC4619515C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1924" y="1825625"/>
            <a:ext cx="6686551" cy="4351338"/>
          </a:xfrm>
        </p:spPr>
        <p:txBody>
          <a:bodyPr/>
          <a:lstStyle/>
          <a:p>
            <a:r>
              <a:rPr lang="ja-JP" altLang="en-US" dirty="0"/>
              <a:t>アカウント発行ページで「新規申請」を押す</a:t>
            </a:r>
            <a:endParaRPr lang="en-US" altLang="ja-JP" dirty="0"/>
          </a:p>
          <a:p>
            <a:r>
              <a:rPr lang="en-US" altLang="ja-JP" dirty="0"/>
              <a:t>Email</a:t>
            </a:r>
            <a:r>
              <a:rPr lang="ja-JP" altLang="en-US" dirty="0"/>
              <a:t>で</a:t>
            </a:r>
            <a:r>
              <a:rPr lang="en-US" altLang="ja-JP" dirty="0">
                <a:solidFill>
                  <a:srgbClr val="0070C0"/>
                </a:solidFill>
              </a:rPr>
              <a:t>Wi-Fi</a:t>
            </a:r>
            <a:r>
              <a:rPr lang="ja-JP" altLang="en-US" dirty="0">
                <a:solidFill>
                  <a:srgbClr val="0070C0"/>
                </a:solidFill>
              </a:rPr>
              <a:t>専用</a:t>
            </a:r>
            <a:r>
              <a:rPr lang="ja-JP" altLang="en-US" dirty="0"/>
              <a:t>の</a:t>
            </a:r>
            <a:endParaRPr lang="en-US" altLang="ja-JP" dirty="0"/>
          </a:p>
          <a:p>
            <a:pPr lvl="1"/>
            <a:r>
              <a:rPr lang="ja-JP" altLang="en-US" dirty="0"/>
              <a:t>ユーザ名（</a:t>
            </a:r>
            <a:r>
              <a:rPr lang="en-US" altLang="ja-JP" dirty="0">
                <a:solidFill>
                  <a:srgbClr val="0070C0"/>
                </a:solidFill>
              </a:rPr>
              <a:t>u24XXXXXX@wifi.u-tokyo.ac.jp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パスワード</a:t>
            </a:r>
            <a:endParaRPr lang="en-US" altLang="ja-JP" dirty="0"/>
          </a:p>
          <a:p>
            <a:pPr lvl="1"/>
            <a:r>
              <a:rPr lang="ja-JP" altLang="en-US" dirty="0"/>
              <a:t>が送られてきます</a:t>
            </a: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8B752B-5623-0D17-3693-C5E0F8D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Wi-Fi</a:t>
            </a:r>
            <a:r>
              <a:rPr kumimoji="1" lang="ja-JP" altLang="en-US" dirty="0"/>
              <a:t>用アカウント発行ページ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BE572-7233-92CA-4CB5-4538ADDA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5BD3B-B348-A490-5573-A61F0A2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ABF1D-1E09-38FB-B541-E395062E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11" name="wi-fi-merged-1709654270417">
            <a:hlinkClick r:id="" action="ppaction://media"/>
            <a:extLst>
              <a:ext uri="{FF2B5EF4-FFF2-40B4-BE49-F238E27FC236}">
                <a16:creationId xmlns:a16="http://schemas.microsoft.com/office/drawing/2014/main" id="{9DBDE40B-6766-FF45-097A-AE7BFC078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144" y="2441575"/>
            <a:ext cx="5674656" cy="3311525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0D0F6E-A8C9-B2A1-3FC1-BCD42E4F5DAB}"/>
              </a:ext>
            </a:extLst>
          </p:cNvPr>
          <p:cNvGrpSpPr/>
          <p:nvPr/>
        </p:nvGrpSpPr>
        <p:grpSpPr>
          <a:xfrm>
            <a:off x="6848475" y="1749287"/>
            <a:ext cx="4715330" cy="617676"/>
            <a:chOff x="1374140" y="1705313"/>
            <a:chExt cx="4715330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AAC5C34A-CC91-FB4B-7ED9-CA320FA05907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r>
                <a:rPr lang="en-US" altLang="ja-JP" sz="3200" dirty="0"/>
                <a:t> 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F78F812D-B786-54DE-DF4B-F5D2BF8B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8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A571-0E77-E11A-8316-307C3CB3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3DEBEC-A3F2-5D05-A123-2CA0C7D16552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6D6FD01-B54A-3E49-C74D-D347938BFC5F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62" name="テキスト ボックス 61">
                <a:hlinkClick r:id="rId2"/>
                <a:extLst>
                  <a:ext uri="{FF2B5EF4-FFF2-40B4-BE49-F238E27FC236}">
                    <a16:creationId xmlns:a16="http://schemas.microsoft.com/office/drawing/2014/main" id="{4307FB7D-4875-BDE7-AEB3-5D9F861B23A4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01A9951D-DCA9-3B68-7DFC-BBB5763D8BC6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97" name="テキスト ボックス 96">
                  <a:hlinkClick r:id="rId3"/>
                  <a:extLst>
                    <a:ext uri="{FF2B5EF4-FFF2-40B4-BE49-F238E27FC236}">
                      <a16:creationId xmlns:a16="http://schemas.microsoft.com/office/drawing/2014/main" id="{27421808-ED03-9E8F-AE3E-506CAF8DC515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98" name="直線矢印コネクタ 97">
                  <a:extLst>
                    <a:ext uri="{FF2B5EF4-FFF2-40B4-BE49-F238E27FC236}">
                      <a16:creationId xmlns:a16="http://schemas.microsoft.com/office/drawing/2014/main" id="{570C3597-DD6B-4666-6507-2B0C9F5C8F72}"/>
                    </a:ext>
                  </a:extLst>
                </p:cNvPr>
                <p:cNvCxnSpPr>
                  <a:cxnSpLocks/>
                  <a:endCxn id="97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4EA79A03-34AD-8385-10A0-8909050EA8DA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95" name="テキスト ボックス 94">
                  <a:hlinkClick r:id="rId4"/>
                  <a:extLst>
                    <a:ext uri="{FF2B5EF4-FFF2-40B4-BE49-F238E27FC236}">
                      <a16:creationId xmlns:a16="http://schemas.microsoft.com/office/drawing/2014/main" id="{418E9FED-364C-5136-A5E9-C7BDEB2E78B9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6" name="直線矢印コネクタ 95">
                  <a:extLst>
                    <a:ext uri="{FF2B5EF4-FFF2-40B4-BE49-F238E27FC236}">
                      <a16:creationId xmlns:a16="http://schemas.microsoft.com/office/drawing/2014/main" id="{8250AA4F-26D7-79D4-3BFA-9B066EFDE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E48A1348-2DB8-95DE-6D2A-A74761C72483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86" name="テキスト ボックス 85">
                  <a:hlinkClick r:id="rId5"/>
                  <a:extLst>
                    <a:ext uri="{FF2B5EF4-FFF2-40B4-BE49-F238E27FC236}">
                      <a16:creationId xmlns:a16="http://schemas.microsoft.com/office/drawing/2014/main" id="{1D0CCAE0-EF33-C689-7E04-D0447A73FC70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直線矢印コネクタ 93">
                  <a:extLst>
                    <a:ext uri="{FF2B5EF4-FFF2-40B4-BE49-F238E27FC236}">
                      <a16:creationId xmlns:a16="http://schemas.microsoft.com/office/drawing/2014/main" id="{1373AC22-367E-1737-B6D2-BACF358B4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A72CA798-8A09-7804-0ED9-E2F44FD8158D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83" name="テキスト ボックス 82">
                  <a:hlinkClick r:id="rId6"/>
                  <a:extLst>
                    <a:ext uri="{FF2B5EF4-FFF2-40B4-BE49-F238E27FC236}">
                      <a16:creationId xmlns:a16="http://schemas.microsoft.com/office/drawing/2014/main" id="{77380D89-87F9-DB90-76BD-4EC3667FF544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84" name="直線矢印コネクタ 83">
                  <a:extLst>
                    <a:ext uri="{FF2B5EF4-FFF2-40B4-BE49-F238E27FC236}">
                      <a16:creationId xmlns:a16="http://schemas.microsoft.com/office/drawing/2014/main" id="{2CD11382-E6C8-58EB-A1C4-EBBA35F14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11992DB-B483-3B29-36CB-F7B4DF9D94EF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81" name="図 80">
                  <a:hlinkClick r:id="rId7"/>
                  <a:extLst>
                    <a:ext uri="{FF2B5EF4-FFF2-40B4-BE49-F238E27FC236}">
                      <a16:creationId xmlns:a16="http://schemas.microsoft.com/office/drawing/2014/main" id="{84A89444-85D6-0118-F093-B1162A39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2" name="直線矢印コネクタ 81">
                  <a:extLst>
                    <a:ext uri="{FF2B5EF4-FFF2-40B4-BE49-F238E27FC236}">
                      <a16:creationId xmlns:a16="http://schemas.microsoft.com/office/drawing/2014/main" id="{E77E7473-0462-71F2-8654-42B8471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DF5CC611-F3AC-ACCF-E3E4-69EF2309F8DC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79" name="図 78">
                  <a:hlinkClick r:id="rId9"/>
                  <a:extLst>
                    <a:ext uri="{FF2B5EF4-FFF2-40B4-BE49-F238E27FC236}">
                      <a16:creationId xmlns:a16="http://schemas.microsoft.com/office/drawing/2014/main" id="{FB301453-9D40-AD50-3754-98E0C48AF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80" name="直線矢印コネクタ 79">
                  <a:extLst>
                    <a:ext uri="{FF2B5EF4-FFF2-40B4-BE49-F238E27FC236}">
                      <a16:creationId xmlns:a16="http://schemas.microsoft.com/office/drawing/2014/main" id="{B2A7191F-2EEE-63F1-9835-890AD3346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5E99DF93-ECE9-4C21-BFD9-A2D3EC8F1674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75" name="テキスト ボックス 74">
                  <a:hlinkClick r:id="rId11"/>
                  <a:extLst>
                    <a:ext uri="{FF2B5EF4-FFF2-40B4-BE49-F238E27FC236}">
                      <a16:creationId xmlns:a16="http://schemas.microsoft.com/office/drawing/2014/main" id="{BCAFDA80-F58A-2AD7-FFCA-AA6AC0F75CDB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76" name="テキスト ボックス 75">
                  <a:hlinkClick r:id="rId12"/>
                  <a:extLst>
                    <a:ext uri="{FF2B5EF4-FFF2-40B4-BE49-F238E27FC236}">
                      <a16:creationId xmlns:a16="http://schemas.microsoft.com/office/drawing/2014/main" id="{C5B21E8D-8609-AFF4-81B5-F79EB5EACC5D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77" name="直線矢印コネクタ 76">
                  <a:extLst>
                    <a:ext uri="{FF2B5EF4-FFF2-40B4-BE49-F238E27FC236}">
                      <a16:creationId xmlns:a16="http://schemas.microsoft.com/office/drawing/2014/main" id="{F64A4E7E-5D6A-EA60-7BF4-1D99B7CB8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矢印コネクタ 77">
                  <a:extLst>
                    <a:ext uri="{FF2B5EF4-FFF2-40B4-BE49-F238E27FC236}">
                      <a16:creationId xmlns:a16="http://schemas.microsoft.com/office/drawing/2014/main" id="{EE7A3B0B-EE9E-7F7C-F668-99CB9E922218}"/>
                    </a:ext>
                  </a:extLst>
                </p:cNvPr>
                <p:cNvCxnSpPr>
                  <a:cxnSpLocks/>
                  <a:endCxn id="75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図 16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568EFFB0-4C46-8573-69DB-A251AA07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19" name="図 1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1C78C346-918D-651B-CDC9-32907DF8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27" name="図 26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1E8FA998-75B3-57A5-D9C8-B3AFC399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32" name="図 31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FB6FB565-D470-5BBD-F132-5F734999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48" name="図 47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3C09B00C-62B2-84F4-1236-DB41EC6F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57" name="図 56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4A00FC3F-3554-9758-E57B-18FAA93C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58" name="図 57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DE21152E-332B-AF75-12D8-A30C8588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61" name="図 60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2380AD61-D5F3-A9AE-5975-5996A10D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70C053-FEE1-FF9E-332E-1B21AAC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システム概説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9CDCB-DF4A-3D64-3B18-A741D94C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C66CB-C92B-D9CB-B3EE-DEB4F412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DA460C-6059-8EB1-1001-21E1FD9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74FD97E-80C9-669B-1A8A-DCF90AD5354F}"/>
              </a:ext>
            </a:extLst>
          </p:cNvPr>
          <p:cNvGrpSpPr/>
          <p:nvPr/>
        </p:nvGrpSpPr>
        <p:grpSpPr>
          <a:xfrm>
            <a:off x="2851120" y="5537053"/>
            <a:ext cx="6647974" cy="794831"/>
            <a:chOff x="2851120" y="5537053"/>
            <a:chExt cx="6647974" cy="7948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B467C09-C754-5D41-566B-34CFD2677C80}"/>
                </a:ext>
              </a:extLst>
            </p:cNvPr>
            <p:cNvSpPr txBox="1"/>
            <p:nvPr/>
          </p:nvSpPr>
          <p:spPr>
            <a:xfrm>
              <a:off x="2851120" y="5962552"/>
              <a:ext cx="6647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0070C0"/>
                  </a:solidFill>
                </a:rPr>
                <a:t>大学のシステムに共通のアカ</a:t>
              </a:r>
              <a:r>
                <a:rPr kumimoji="1" lang="ja-JP" altLang="en-US" dirty="0">
                  <a:solidFill>
                    <a:srgbClr val="FF00FF"/>
                  </a:solidFill>
                </a:rPr>
                <a:t>ウント（ユーザ名＋パスワード）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B20F80BF-32CD-62AA-43FD-A41E83AAEB3C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096000" y="5537053"/>
              <a:ext cx="79107" cy="42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81109840-0CFA-B20C-FC76-635741BCB892}"/>
              </a:ext>
            </a:extLst>
          </p:cNvPr>
          <p:cNvGrpSpPr/>
          <p:nvPr/>
        </p:nvGrpSpPr>
        <p:grpSpPr>
          <a:xfrm>
            <a:off x="206790" y="3100825"/>
            <a:ext cx="1487908" cy="598995"/>
            <a:chOff x="206790" y="3100825"/>
            <a:chExt cx="1487908" cy="598995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C110C4-6123-79DA-8CC8-9BC6B0A20C08}"/>
                </a:ext>
              </a:extLst>
            </p:cNvPr>
            <p:cNvSpPr txBox="1"/>
            <p:nvPr/>
          </p:nvSpPr>
          <p:spPr>
            <a:xfrm>
              <a:off x="206790" y="310082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構内無線</a:t>
              </a:r>
              <a:r>
                <a:rPr lang="en-US" altLang="ja-JP" dirty="0">
                  <a:solidFill>
                    <a:srgbClr val="0070C0"/>
                  </a:solidFill>
                </a:rPr>
                <a:t>LAN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A2C8574-28E9-9D94-E383-78B50BFF8EF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950744" y="3470157"/>
              <a:ext cx="242362" cy="2296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F7388DD9-683C-AD8C-D55B-07DFCA11B9B4}"/>
              </a:ext>
            </a:extLst>
          </p:cNvPr>
          <p:cNvGrpSpPr/>
          <p:nvPr/>
        </p:nvGrpSpPr>
        <p:grpSpPr>
          <a:xfrm>
            <a:off x="617056" y="2473838"/>
            <a:ext cx="3185487" cy="1857272"/>
            <a:chOff x="617056" y="2473838"/>
            <a:chExt cx="3185487" cy="185727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70019F4-0519-8BAD-0A00-6BBEAAF9A4CB}"/>
                </a:ext>
              </a:extLst>
            </p:cNvPr>
            <p:cNvSpPr txBox="1"/>
            <p:nvPr/>
          </p:nvSpPr>
          <p:spPr>
            <a:xfrm>
              <a:off x="617056" y="247383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学務（シラバス、成績登録）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085138-1667-1AD8-21BE-5DD6BAD33A9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209800" y="2843170"/>
              <a:ext cx="463241" cy="14879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773146F8-2DAD-2B4C-1FF4-99BF40ECF5F2}"/>
              </a:ext>
            </a:extLst>
          </p:cNvPr>
          <p:cNvGrpSpPr/>
          <p:nvPr/>
        </p:nvGrpSpPr>
        <p:grpSpPr>
          <a:xfrm>
            <a:off x="2951243" y="2953435"/>
            <a:ext cx="2599413" cy="1227444"/>
            <a:chOff x="2954265" y="3103669"/>
            <a:chExt cx="2599413" cy="12274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34B7203-6DDE-3393-7CCA-F3BFE3BB1F34}"/>
                </a:ext>
              </a:extLst>
            </p:cNvPr>
            <p:cNvSpPr txBox="1"/>
            <p:nvPr/>
          </p:nvSpPr>
          <p:spPr>
            <a:xfrm>
              <a:off x="2954265" y="3103669"/>
              <a:ext cx="2599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授業（出欠、資料配布、課題、お知らせ、</a:t>
              </a:r>
              <a:r>
                <a:rPr lang="en-US" altLang="ja-JP" dirty="0">
                  <a:solidFill>
                    <a:srgbClr val="0070C0"/>
                  </a:solidFill>
                </a:rPr>
                <a:t>...</a:t>
              </a:r>
              <a:r>
                <a:rPr lang="ja-JP" altLang="en-US" dirty="0">
                  <a:solidFill>
                    <a:srgbClr val="0070C0"/>
                  </a:solidFill>
                </a:rPr>
                <a:t>）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6B55D28-BB48-D1E4-AED4-230ABEC7B5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250274" y="3750000"/>
              <a:ext cx="3698" cy="5811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BF35A75A-5B5C-4D85-E8B5-7C1D95243F0A}"/>
              </a:ext>
            </a:extLst>
          </p:cNvPr>
          <p:cNvGrpSpPr/>
          <p:nvPr/>
        </p:nvGrpSpPr>
        <p:grpSpPr>
          <a:xfrm>
            <a:off x="4510048" y="2436260"/>
            <a:ext cx="2599413" cy="1894850"/>
            <a:chOff x="4510048" y="2436260"/>
            <a:chExt cx="2599413" cy="1894850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23BBB729-EE55-D991-597F-847D6DDF938C}"/>
                </a:ext>
              </a:extLst>
            </p:cNvPr>
            <p:cNvSpPr txBox="1"/>
            <p:nvPr/>
          </p:nvSpPr>
          <p:spPr>
            <a:xfrm>
              <a:off x="4510048" y="2436260"/>
              <a:ext cx="25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0070C0"/>
                  </a:solidFill>
                </a:rPr>
                <a:t>オンライン会</a:t>
              </a:r>
              <a:r>
                <a:rPr lang="ja-JP" altLang="en-US" dirty="0">
                  <a:solidFill>
                    <a:srgbClr val="FF00FF"/>
                  </a:solidFill>
                </a:rPr>
                <a:t>議・授業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E5AD8DCB-10BA-96FB-D622-4EC75E3C05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5809755" y="2805592"/>
              <a:ext cx="152411" cy="15255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E4C863D-8ED1-344C-D13C-4B782DD7E8B9}"/>
              </a:ext>
            </a:extLst>
          </p:cNvPr>
          <p:cNvGrpSpPr/>
          <p:nvPr/>
        </p:nvGrpSpPr>
        <p:grpSpPr>
          <a:xfrm>
            <a:off x="6424684" y="3093020"/>
            <a:ext cx="2347194" cy="1238089"/>
            <a:chOff x="6424684" y="3093020"/>
            <a:chExt cx="2347194" cy="1238089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8D4E7CD-DAC5-ECE4-473B-B395BF3E0564}"/>
                </a:ext>
              </a:extLst>
            </p:cNvPr>
            <p:cNvSpPr txBox="1"/>
            <p:nvPr/>
          </p:nvSpPr>
          <p:spPr>
            <a:xfrm>
              <a:off x="6424684" y="3093020"/>
              <a:ext cx="234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コミュニケーション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8CDB8AA7-D17C-A7BD-5CC0-79F3302DF998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372202" y="3462352"/>
              <a:ext cx="226079" cy="8687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679C3836-2E06-3CB2-8114-144788E84A8E}"/>
              </a:ext>
            </a:extLst>
          </p:cNvPr>
          <p:cNvGrpSpPr/>
          <p:nvPr/>
        </p:nvGrpSpPr>
        <p:grpSpPr>
          <a:xfrm>
            <a:off x="8463025" y="2330334"/>
            <a:ext cx="2890775" cy="2000775"/>
            <a:chOff x="8463025" y="2330334"/>
            <a:chExt cx="2890775" cy="2000775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4D689B9-259E-9ACB-67D5-2F717658CF91}"/>
                </a:ext>
              </a:extLst>
            </p:cNvPr>
            <p:cNvSpPr txBox="1"/>
            <p:nvPr/>
          </p:nvSpPr>
          <p:spPr>
            <a:xfrm>
              <a:off x="8463025" y="2330334"/>
              <a:ext cx="289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solidFill>
                    <a:srgbClr val="FF00FF"/>
                  </a:solidFill>
                </a:rPr>
                <a:t>メール、書類・データの共有・収集・共同編集</a:t>
              </a:r>
              <a:endParaRPr kumimoji="1" lang="ja-JP" altLang="en-US" dirty="0">
                <a:solidFill>
                  <a:srgbClr val="FF00FF"/>
                </a:solidFill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DDB0C2FF-D5EB-1414-F4B8-AAC2EC711D5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8933979" y="2976665"/>
              <a:ext cx="974434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319897AD-10EE-A67E-4A96-285F11AC3F20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908413" y="2976665"/>
              <a:ext cx="941190" cy="135444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DE633EE-E61E-E209-900E-B42C8E95AE1A}"/>
              </a:ext>
            </a:extLst>
          </p:cNvPr>
          <p:cNvSpPr txBox="1"/>
          <p:nvPr/>
        </p:nvSpPr>
        <p:spPr>
          <a:xfrm>
            <a:off x="4405805" y="180931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本日</a:t>
            </a:r>
            <a:r>
              <a:rPr lang="en-US" altLang="ja-JP" dirty="0">
                <a:solidFill>
                  <a:srgbClr val="0070C0"/>
                </a:solidFill>
              </a:rPr>
              <a:t>3/11</a:t>
            </a:r>
            <a:r>
              <a:rPr lang="ja-JP" altLang="en-US" dirty="0">
                <a:solidFill>
                  <a:srgbClr val="0070C0"/>
                </a:solidFill>
              </a:rPr>
              <a:t>説明</a:t>
            </a:r>
            <a:r>
              <a:rPr lang="en-US" altLang="ja-JP" dirty="0">
                <a:solidFill>
                  <a:srgbClr val="0070C0"/>
                </a:solidFill>
              </a:rPr>
              <a:t>    </a:t>
            </a:r>
            <a:r>
              <a:rPr kumimoji="1" lang="en-US" altLang="ja-JP" dirty="0">
                <a:solidFill>
                  <a:srgbClr val="FF00FF"/>
                </a:solidFill>
              </a:rPr>
              <a:t>3/15 </a:t>
            </a:r>
            <a:r>
              <a:rPr kumimoji="1" lang="ja-JP" altLang="en-US" dirty="0">
                <a:solidFill>
                  <a:srgbClr val="FF00FF"/>
                </a:solidFill>
              </a:rPr>
              <a:t>説明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7C93599-58FE-2305-3302-7DC4AE726738}"/>
              </a:ext>
            </a:extLst>
          </p:cNvPr>
          <p:cNvSpPr/>
          <p:nvPr/>
        </p:nvSpPr>
        <p:spPr>
          <a:xfrm>
            <a:off x="206789" y="1809311"/>
            <a:ext cx="5755375" cy="3934780"/>
          </a:xfrm>
          <a:prstGeom prst="roundRect">
            <a:avLst>
              <a:gd name="adj" fmla="val 487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1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32D-F796-0582-8C55-65028A1B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Wi-Fi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790CB-BF9F-A82E-EC13-A0F2DAE1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kumimoji="1" lang="ja-JP" altLang="en-US" dirty="0"/>
              <a:t>要約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ネットワーク名（</a:t>
            </a:r>
            <a:r>
              <a:rPr kumimoji="1" lang="en-US" altLang="ja-JP" dirty="0"/>
              <a:t>SSID</a:t>
            </a:r>
            <a:r>
              <a:rPr kumimoji="1" lang="ja-JP" altLang="en-US" dirty="0"/>
              <a:t>）</a:t>
            </a:r>
            <a:r>
              <a:rPr kumimoji="1" lang="en-US" altLang="ja-JP" dirty="0"/>
              <a:t>: </a:t>
            </a:r>
            <a:r>
              <a:rPr kumimoji="1" lang="en-US" altLang="ja-JP" dirty="0">
                <a:solidFill>
                  <a:srgbClr val="0070C0"/>
                </a:solidFill>
              </a:rPr>
              <a:t>00000utokyo</a:t>
            </a:r>
          </a:p>
          <a:p>
            <a:pPr lvl="1"/>
            <a:r>
              <a:rPr lang="en-US" altLang="ja-JP" dirty="0"/>
              <a:t>Security: </a:t>
            </a:r>
            <a:r>
              <a:rPr lang="en-US" altLang="ja-JP" dirty="0">
                <a:solidFill>
                  <a:srgbClr val="0070C0"/>
                </a:solidFill>
              </a:rPr>
              <a:t>WPA2 Enterprise</a:t>
            </a:r>
          </a:p>
          <a:p>
            <a:pPr marL="457200" lvl="1" indent="0">
              <a:buNone/>
            </a:pPr>
            <a:r>
              <a:rPr lang="ja-JP" altLang="en-US" dirty="0"/>
              <a:t>に、</a:t>
            </a:r>
            <a:r>
              <a:rPr lang="en-US" altLang="ja-JP" dirty="0"/>
              <a:t>Email</a:t>
            </a:r>
            <a:r>
              <a:rPr lang="ja-JP" altLang="en-US" dirty="0"/>
              <a:t>で送られてきたユーザ名とパスワードでつなぐ</a:t>
            </a:r>
            <a:endParaRPr lang="en-US" altLang="ja-JP" dirty="0"/>
          </a:p>
          <a:p>
            <a:r>
              <a:rPr kumimoji="1" lang="ja-JP" altLang="en-US" dirty="0"/>
              <a:t>詳細はデバイス（</a:t>
            </a:r>
            <a:r>
              <a:rPr kumimoji="1" lang="en-US" altLang="ja-JP" dirty="0"/>
              <a:t>Windows, Mac, Android, iPhone, iPad, ...</a:t>
            </a:r>
            <a:r>
              <a:rPr kumimoji="1" lang="ja-JP" altLang="en-US" dirty="0"/>
              <a:t>）、機種によっても異なるので</a:t>
            </a:r>
            <a:r>
              <a:rPr kumimoji="1" lang="en-US" altLang="ja-JP" dirty="0" err="1"/>
              <a:t>utelecon</a:t>
            </a:r>
            <a:r>
              <a:rPr kumimoji="1" lang="ja-JP" altLang="en-US" dirty="0"/>
              <a:t>を参照してください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0AC3BB-546A-BA9F-32B8-10CCD10B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50F6FF-F42F-0EC1-294C-7BA34B4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0B3F1-8F8B-3749-07C5-AC229586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30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722283-CE31-3988-24D6-C84A6C2FC900}"/>
              </a:ext>
            </a:extLst>
          </p:cNvPr>
          <p:cNvGrpSpPr/>
          <p:nvPr/>
        </p:nvGrpSpPr>
        <p:grpSpPr>
          <a:xfrm>
            <a:off x="7429500" y="5412395"/>
            <a:ext cx="2943680" cy="617676"/>
            <a:chOff x="3145790" y="1705313"/>
            <a:chExt cx="294368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FD991DA-A70F-985B-65D5-740498C50475}"/>
                </a:ext>
              </a:extLst>
            </p:cNvPr>
            <p:cNvSpPr txBox="1"/>
            <p:nvPr/>
          </p:nvSpPr>
          <p:spPr>
            <a:xfrm>
              <a:off x="3145790" y="1717894"/>
              <a:ext cx="267589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en-US" altLang="ja-JP" sz="3200" dirty="0" err="1"/>
                <a:t>wifi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FAB246E1-92D3-AE73-6E35-90405509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90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BC905-84EA-65B2-E9AE-8F7CA80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eduroam</a:t>
            </a:r>
            <a:r>
              <a:rPr kumimoji="1" lang="ja-JP" altLang="en-US" dirty="0"/>
              <a:t>につなぐ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CE0E22-C2C0-FEC6-308D-D6C241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ネットワーク名（</a:t>
            </a:r>
            <a:r>
              <a:rPr lang="en-US" altLang="ja-JP" dirty="0"/>
              <a:t>SSID</a:t>
            </a:r>
            <a:r>
              <a:rPr lang="ja-JP" altLang="en-US" dirty="0"/>
              <a:t>）</a:t>
            </a:r>
            <a:r>
              <a:rPr lang="en-US" altLang="ja-JP" dirty="0"/>
              <a:t>: </a:t>
            </a:r>
            <a:r>
              <a:rPr lang="en-US" altLang="ja-JP" dirty="0" err="1">
                <a:solidFill>
                  <a:srgbClr val="0070C0"/>
                </a:solidFill>
              </a:rPr>
              <a:t>eduroam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en-US" altLang="ja-JP" dirty="0"/>
              <a:t>UTokyo Wi-Fi</a:t>
            </a:r>
            <a:r>
              <a:rPr lang="ja-JP" altLang="en-US" dirty="0"/>
              <a:t>（</a:t>
            </a:r>
            <a:r>
              <a:rPr lang="en-US" altLang="ja-JP" dirty="0"/>
              <a:t>00000utokyo</a:t>
            </a:r>
            <a:r>
              <a:rPr lang="ja-JP" altLang="en-US" dirty="0"/>
              <a:t>）と同じユーザ</a:t>
            </a:r>
            <a:r>
              <a:rPr lang="en-US" altLang="ja-JP" dirty="0"/>
              <a:t>ID, </a:t>
            </a:r>
            <a:r>
              <a:rPr lang="ja-JP" altLang="en-US" dirty="0"/>
              <a:t>パスワード、設定方法でつなげます</a:t>
            </a:r>
            <a:endParaRPr lang="en-US" altLang="ja-JP" dirty="0"/>
          </a:p>
          <a:p>
            <a:r>
              <a:rPr kumimoji="1" lang="ja-JP" altLang="en-US" dirty="0"/>
              <a:t>東大キャンパス内のみならず、他の大学や研究機関</a:t>
            </a:r>
            <a:r>
              <a:rPr lang="ja-JP" altLang="en-US" dirty="0"/>
              <a:t>でも</a:t>
            </a:r>
            <a:r>
              <a:rPr kumimoji="1" lang="ja-JP" altLang="en-US" dirty="0"/>
              <a:t>（高い確率で）使えます</a:t>
            </a:r>
            <a:endParaRPr kumimoji="1" lang="en-US" altLang="ja-JP" dirty="0"/>
          </a:p>
          <a:p>
            <a:r>
              <a:rPr lang="ja-JP" altLang="en-US" dirty="0"/>
              <a:t>東大構内ネットワーク限定のページ・リソースにアクセスできない場合があります（キャンパス外ネットワークにつながった状態）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8FA9-EDB5-9CFD-02D7-A5411A5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AF4AD8-7E3C-AF4A-0DA9-D1A9E8B7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88D99-55F1-5DF1-9E7C-A10CB423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61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694E4-ECF8-F47D-EEFF-538EA832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ja-JP" altLang="en-US" dirty="0"/>
              <a:t>結局何をすればよいかのまとめ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1C447-0A70-1F71-50ED-61F63331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dirty="0" err="1"/>
              <a:t>utac</a:t>
            </a:r>
            <a:r>
              <a:rPr lang="ja-JP" altLang="en-US" dirty="0">
                <a:hlinkClick r:id="rId2"/>
              </a:rPr>
              <a:t>パスワード変更ページ</a:t>
            </a:r>
            <a:r>
              <a:rPr lang="ja-JP" altLang="en-US" dirty="0"/>
              <a:t>に、もらった</a:t>
            </a:r>
            <a:r>
              <a:rPr lang="en-US" altLang="ja-JP" dirty="0"/>
              <a:t>10</a:t>
            </a:r>
            <a:r>
              <a:rPr lang="ja-JP" altLang="en-US" dirty="0"/>
              <a:t>桁＋初期パスワードでサインインしてパスワード変更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hlinkClick r:id="rId3"/>
              </a:rPr>
              <a:t>多要素認証を設定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hlinkClick r:id="rId4"/>
              </a:rPr>
              <a:t>情報セキュリティ教育（テスト）</a:t>
            </a:r>
            <a:r>
              <a:rPr lang="ja-JP" altLang="en-US" dirty="0"/>
              <a:t>をクリア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ja-JP" altLang="en-US" dirty="0"/>
              <a:t> 色々なシステムにアクセスできます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5"/>
              </a:rPr>
              <a:t>Wi-Fi</a:t>
            </a:r>
            <a:r>
              <a:rPr lang="ja-JP" altLang="en-US" dirty="0">
                <a:hlinkClick r:id="rId5"/>
              </a:rPr>
              <a:t>アカウント発行ページ</a:t>
            </a:r>
            <a:r>
              <a:rPr lang="ja-JP" altLang="en-US" dirty="0"/>
              <a:t>でアカウント発行</a:t>
            </a:r>
            <a:endParaRPr lang="en-US" altLang="ja-JP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ja-JP" altLang="en-US" dirty="0"/>
              <a:t> 構内で</a:t>
            </a:r>
            <a:r>
              <a:rPr kumimoji="1" lang="en-US" altLang="ja-JP" dirty="0"/>
              <a:t>UTokyo Wi-Fi, </a:t>
            </a:r>
            <a:r>
              <a:rPr kumimoji="1" lang="en-US" altLang="ja-JP" dirty="0" err="1"/>
              <a:t>eduroam</a:t>
            </a:r>
            <a:r>
              <a:rPr kumimoji="1" lang="ja-JP" altLang="en-US" dirty="0"/>
              <a:t>につなげます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5E327E-1DD7-0BC9-BA40-E46FE84F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AC5FA-6F49-5A30-599C-7544775C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D3D556-F4F0-BEA4-4B74-4E93877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4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kumimoji="1" lang="ja-JP" altLang="en-US" dirty="0"/>
              <a:t>～とは</a:t>
            </a:r>
            <a:endParaRPr kumimoji="1" lang="en-US" altLang="ja-JP" dirty="0"/>
          </a:p>
          <a:p>
            <a:pPr lvl="1"/>
            <a:r>
              <a:rPr lang="ja-JP" altLang="en-US" dirty="0"/>
              <a:t>初期設定、とくに</a:t>
            </a:r>
            <a:r>
              <a:rPr kumimoji="1" lang="ja-JP" altLang="en-US" dirty="0"/>
              <a:t>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CB76-5F1A-C0CF-D1FF-F777848D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6D9F6-F3BC-F1AF-FE5B-75FF5328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B959C-BEF3-CFD8-761C-64AE8928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3756D-4977-970F-0818-9AEDAB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10FDA-5837-CAA2-DEEF-A4DC8A8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ECFD89-F102-7D3B-D708-B634A38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7"/>
            <a:ext cx="4870622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27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 err="1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8DDF-5FDB-D95D-2A56-99B07FB0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11894-A00A-9825-80D6-85EEADE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CE580-378C-11D4-836D-1175758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en-US" altLang="ja-JP" dirty="0"/>
              <a:t>UTokyo Account</a:t>
            </a:r>
          </a:p>
          <a:p>
            <a:pPr lvl="1"/>
            <a:r>
              <a:rPr lang="ja-JP" altLang="en-US" dirty="0"/>
              <a:t>～とは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初期設定、とくに多要素認証</a:t>
            </a:r>
            <a:endParaRPr kumimoji="1" lang="en-US" altLang="ja-JP" dirty="0"/>
          </a:p>
          <a:p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kumimoji="1" lang="en-US" altLang="ja-JP" dirty="0"/>
              <a:t>Wi</a:t>
            </a:r>
            <a:r>
              <a:rPr lang="en-US" altLang="ja-JP" dirty="0"/>
              <a:t>-Fi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4FAAE1-987C-A598-828D-91BCEA4C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7D20A5-F0EC-3AE6-114C-54E12CC0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1A96F8-E68B-388F-562C-64DAB9E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38E365-47F3-7A66-0D47-432D9C4C89BE}"/>
              </a:ext>
            </a:extLst>
          </p:cNvPr>
          <p:cNvSpPr/>
          <p:nvPr/>
        </p:nvSpPr>
        <p:spPr>
          <a:xfrm>
            <a:off x="838200" y="2394038"/>
            <a:ext cx="3543300" cy="10349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8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C09E-99DC-D813-ADA6-0DDAD75F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35934-30FD-EEC2-1CEF-4D03A728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altLang="ja-JP" dirty="0" err="1"/>
              <a:t>utac</a:t>
            </a:r>
            <a:r>
              <a:rPr lang="en-US" altLang="ja-JP" dirty="0"/>
              <a:t>)</a:t>
            </a:r>
            <a:r>
              <a:rPr lang="ja-JP" altLang="en-US" dirty="0"/>
              <a:t> とは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E106B-335B-0E82-91D3-219A00A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6A78F-417E-FC53-1CBF-878127D7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074CE-BA95-11E7-C6C4-C331EA8B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1EEF016-A49B-0B56-3483-24DF35010399}"/>
              </a:ext>
            </a:extLst>
          </p:cNvPr>
          <p:cNvGrpSpPr/>
          <p:nvPr/>
        </p:nvGrpSpPr>
        <p:grpSpPr>
          <a:xfrm>
            <a:off x="321540" y="1799900"/>
            <a:ext cx="11548919" cy="1837233"/>
            <a:chOff x="349610" y="3500238"/>
            <a:chExt cx="11548919" cy="1837233"/>
          </a:xfrm>
        </p:grpSpPr>
        <p:sp>
          <p:nvSpPr>
            <p:cNvPr id="28" name="テキスト ボックス 27">
              <a:hlinkClick r:id="rId2"/>
              <a:extLst>
                <a:ext uri="{FF2B5EF4-FFF2-40B4-BE49-F238E27FC236}">
                  <a16:creationId xmlns:a16="http://schemas.microsoft.com/office/drawing/2014/main" id="{5F99D2FE-B947-C140-DB99-0428D149F833}"/>
                </a:ext>
              </a:extLst>
            </p:cNvPr>
            <p:cNvSpPr txBox="1"/>
            <p:nvPr/>
          </p:nvSpPr>
          <p:spPr>
            <a:xfrm>
              <a:off x="349610" y="4998917"/>
              <a:ext cx="11548919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</a:rPr>
                <a:t>UTokyo Account (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utac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)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D0D9DCB6-6405-8062-E2DD-B59E2A58DDFB}"/>
                </a:ext>
              </a:extLst>
            </p:cNvPr>
            <p:cNvGrpSpPr/>
            <p:nvPr/>
          </p:nvGrpSpPr>
          <p:grpSpPr>
            <a:xfrm>
              <a:off x="9856816" y="4131527"/>
              <a:ext cx="2041713" cy="867390"/>
              <a:chOff x="9856816" y="4131527"/>
              <a:chExt cx="2041713" cy="867390"/>
            </a:xfrm>
          </p:grpSpPr>
          <p:sp>
            <p:nvSpPr>
              <p:cNvPr id="25" name="テキスト ボックス 24">
                <a:hlinkClick r:id="rId3"/>
                <a:extLst>
                  <a:ext uri="{FF2B5EF4-FFF2-40B4-BE49-F238E27FC236}">
                    <a16:creationId xmlns:a16="http://schemas.microsoft.com/office/drawing/2014/main" id="{C852B157-FD0F-5B15-5EE5-9FFF9B7340A6}"/>
                  </a:ext>
                </a:extLst>
              </p:cNvPr>
              <p:cNvSpPr txBox="1"/>
              <p:nvPr/>
            </p:nvSpPr>
            <p:spPr>
              <a:xfrm>
                <a:off x="9856816" y="4131527"/>
                <a:ext cx="204171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Microsoft</a:t>
                </a:r>
                <a:endParaRPr kumimoji="1" lang="ja-JP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6F7C048-744A-5007-E79A-35A9AC0B36BF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10877672" y="4777858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45431625-CC66-6A48-A642-66C40B35D7DD}"/>
                </a:ext>
              </a:extLst>
            </p:cNvPr>
            <p:cNvGrpSpPr/>
            <p:nvPr/>
          </p:nvGrpSpPr>
          <p:grpSpPr>
            <a:xfrm>
              <a:off x="8203668" y="4131527"/>
              <a:ext cx="1516762" cy="863899"/>
              <a:chOff x="8203668" y="4131527"/>
              <a:chExt cx="1516762" cy="863899"/>
            </a:xfrm>
          </p:grpSpPr>
          <p:sp>
            <p:nvSpPr>
              <p:cNvPr id="23" name="テキスト ボックス 22">
                <a:hlinkClick r:id="rId4"/>
                <a:extLst>
                  <a:ext uri="{FF2B5EF4-FFF2-40B4-BE49-F238E27FC236}">
                    <a16:creationId xmlns:a16="http://schemas.microsoft.com/office/drawing/2014/main" id="{E933294A-4A92-5398-2714-F27942AA6B3B}"/>
                  </a:ext>
                </a:extLst>
              </p:cNvPr>
              <p:cNvSpPr txBox="1"/>
              <p:nvPr/>
            </p:nvSpPr>
            <p:spPr>
              <a:xfrm>
                <a:off x="8203668" y="4131527"/>
                <a:ext cx="151676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o</a:t>
                </a:r>
                <a:r>
                  <a:rPr kumimoji="1" lang="en-US" altLang="ja-JP" sz="3600" dirty="0">
                    <a:solidFill>
                      <a:srgbClr val="0066FF"/>
                    </a:solidFill>
                  </a:rPr>
                  <a:t>g</a:t>
                </a:r>
                <a:r>
                  <a:rPr kumimoji="1" lang="en-US" altLang="ja-JP" sz="3600" dirty="0">
                    <a:solidFill>
                      <a:srgbClr val="00B050"/>
                    </a:solidFill>
                  </a:rPr>
                  <a:t>l</a:t>
                </a:r>
                <a:r>
                  <a:rPr kumimoji="1" lang="en-US" altLang="ja-JP" sz="3600" dirty="0">
                    <a:solidFill>
                      <a:srgbClr val="FF0000"/>
                    </a:solidFill>
                  </a:rPr>
                  <a:t>e</a:t>
                </a:r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5BD7DC7-082C-627C-A44A-95A03F76C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2048" y="4774367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674FB1D-5EBA-11FE-E52F-BFF443ED8272}"/>
                </a:ext>
              </a:extLst>
            </p:cNvPr>
            <p:cNvGrpSpPr/>
            <p:nvPr/>
          </p:nvGrpSpPr>
          <p:grpSpPr>
            <a:xfrm>
              <a:off x="6733262" y="4131527"/>
              <a:ext cx="1334020" cy="863898"/>
              <a:chOff x="6733262" y="4131527"/>
              <a:chExt cx="1334020" cy="863898"/>
            </a:xfrm>
          </p:grpSpPr>
          <p:sp>
            <p:nvSpPr>
              <p:cNvPr id="24" name="テキスト ボックス 23">
                <a:hlinkClick r:id="rId5"/>
                <a:extLst>
                  <a:ext uri="{FF2B5EF4-FFF2-40B4-BE49-F238E27FC236}">
                    <a16:creationId xmlns:a16="http://schemas.microsoft.com/office/drawing/2014/main" id="{CB940F6B-3F73-1538-D320-4860CC8EFDBA}"/>
                  </a:ext>
                </a:extLst>
              </p:cNvPr>
              <p:cNvSpPr txBox="1"/>
              <p:nvPr/>
            </p:nvSpPr>
            <p:spPr>
              <a:xfrm>
                <a:off x="6733262" y="4131527"/>
                <a:ext cx="1334020" cy="646331"/>
              </a:xfrm>
              <a:prstGeom prst="rect">
                <a:avLst/>
              </a:prstGeom>
              <a:solidFill>
                <a:srgbClr val="8B217E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1" dirty="0">
                    <a:solidFill>
                      <a:schemeClr val="bg1"/>
                    </a:solidFill>
                  </a:rPr>
                  <a:t> slack </a:t>
                </a:r>
                <a:endParaRPr kumimoji="1" lang="ja-JP" altLang="en-US" sz="3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E0938EA-E5F2-22B8-12D2-16E23CF1E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270" y="4774366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A3B8744-7E85-02E4-96BF-E57B67C3745B}"/>
                </a:ext>
              </a:extLst>
            </p:cNvPr>
            <p:cNvGrpSpPr/>
            <p:nvPr/>
          </p:nvGrpSpPr>
          <p:grpSpPr>
            <a:xfrm>
              <a:off x="5383595" y="4131528"/>
              <a:ext cx="1213281" cy="870880"/>
              <a:chOff x="5383595" y="4131528"/>
              <a:chExt cx="1213281" cy="870880"/>
            </a:xfrm>
          </p:grpSpPr>
          <p:sp>
            <p:nvSpPr>
              <p:cNvPr id="22" name="テキスト ボックス 21">
                <a:hlinkClick r:id="rId6"/>
                <a:extLst>
                  <a:ext uri="{FF2B5EF4-FFF2-40B4-BE49-F238E27FC236}">
                    <a16:creationId xmlns:a16="http://schemas.microsoft.com/office/drawing/2014/main" id="{24EE7F1A-0D9B-706D-58D4-36A80FB7D1EE}"/>
                  </a:ext>
                </a:extLst>
              </p:cNvPr>
              <p:cNvSpPr txBox="1"/>
              <p:nvPr/>
            </p:nvSpPr>
            <p:spPr>
              <a:xfrm>
                <a:off x="5383595" y="4131528"/>
                <a:ext cx="1213281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0066FF"/>
                    </a:solidFill>
                  </a:rPr>
                  <a:t>zoom</a:t>
                </a:r>
                <a:endParaRPr kumimoji="1" lang="ja-JP" altLang="en-US" sz="3600" dirty="0">
                  <a:solidFill>
                    <a:srgbClr val="0066FF"/>
                  </a:solidFill>
                </a:endParaRPr>
              </a:p>
            </p:txBody>
          </p: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8F2C94D-A74F-4420-3491-5042A78AC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0235" y="4781349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23C6535-D99F-EB5E-02F6-546755275DE9}"/>
                </a:ext>
              </a:extLst>
            </p:cNvPr>
            <p:cNvGrpSpPr/>
            <p:nvPr/>
          </p:nvGrpSpPr>
          <p:grpSpPr>
            <a:xfrm>
              <a:off x="3309479" y="4131531"/>
              <a:ext cx="1937730" cy="863893"/>
              <a:chOff x="3309479" y="4131531"/>
              <a:chExt cx="1937730" cy="863893"/>
            </a:xfrm>
          </p:grpSpPr>
          <p:pic>
            <p:nvPicPr>
              <p:cNvPr id="20" name="図 19">
                <a:hlinkClick r:id="rId7"/>
                <a:extLst>
                  <a:ext uri="{FF2B5EF4-FFF2-40B4-BE49-F238E27FC236}">
                    <a16:creationId xmlns:a16="http://schemas.microsoft.com/office/drawing/2014/main" id="{B0393C38-F390-3A5A-C1AE-25C26AED7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826" r="34097"/>
              <a:stretch/>
            </p:blipFill>
            <p:spPr>
              <a:xfrm>
                <a:off x="3309479" y="4131531"/>
                <a:ext cx="193773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722BF3A4-8DAD-9650-1004-520AA613EF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492" y="4774365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7034733D-F895-83BD-851B-FBF462741CF9}"/>
                </a:ext>
              </a:extLst>
            </p:cNvPr>
            <p:cNvGrpSpPr/>
            <p:nvPr/>
          </p:nvGrpSpPr>
          <p:grpSpPr>
            <a:xfrm>
              <a:off x="2230830" y="4131528"/>
              <a:ext cx="940561" cy="863895"/>
              <a:chOff x="2230830" y="4131528"/>
              <a:chExt cx="940561" cy="863895"/>
            </a:xfrm>
          </p:grpSpPr>
          <p:pic>
            <p:nvPicPr>
              <p:cNvPr id="18" name="図 17">
                <a:hlinkClick r:id="rId9"/>
                <a:extLst>
                  <a:ext uri="{FF2B5EF4-FFF2-40B4-BE49-F238E27FC236}">
                    <a16:creationId xmlns:a16="http://schemas.microsoft.com/office/drawing/2014/main" id="{B677F177-367E-0783-9676-5E7C0D42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908" b="15374"/>
              <a:stretch/>
            </p:blipFill>
            <p:spPr>
              <a:xfrm>
                <a:off x="2230830" y="4131528"/>
                <a:ext cx="940561" cy="646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0333839-7027-FA34-4A5C-A44C44F57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381" y="4774364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3B5CF6D1-1D50-DE6F-CF40-16FCD5D0F6F5}"/>
                </a:ext>
              </a:extLst>
            </p:cNvPr>
            <p:cNvGrpSpPr/>
            <p:nvPr/>
          </p:nvGrpSpPr>
          <p:grpSpPr>
            <a:xfrm>
              <a:off x="349610" y="3500238"/>
              <a:ext cx="1743132" cy="1491694"/>
              <a:chOff x="349610" y="3500238"/>
              <a:chExt cx="1743132" cy="1491694"/>
            </a:xfrm>
          </p:grpSpPr>
          <p:sp>
            <p:nvSpPr>
              <p:cNvPr id="21" name="テキスト ボックス 20">
                <a:hlinkClick r:id="rId11"/>
                <a:extLst>
                  <a:ext uri="{FF2B5EF4-FFF2-40B4-BE49-F238E27FC236}">
                    <a16:creationId xmlns:a16="http://schemas.microsoft.com/office/drawing/2014/main" id="{D788F900-1CA8-B675-72A4-BF19D7786799}"/>
                  </a:ext>
                </a:extLst>
              </p:cNvPr>
              <p:cNvSpPr txBox="1"/>
              <p:nvPr/>
            </p:nvSpPr>
            <p:spPr>
              <a:xfrm>
                <a:off x="349610" y="3500238"/>
                <a:ext cx="1743132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/>
                  <a:t>   UTokyo Wi-Fi, </a:t>
                </a:r>
                <a:r>
                  <a:rPr kumimoji="1" lang="en-US" altLang="ja-JP" sz="1600" dirty="0" err="1"/>
                  <a:t>eduroam</a:t>
                </a:r>
                <a:endParaRPr kumimoji="1" lang="ja-JP" altLang="en-US" sz="1600" dirty="0"/>
              </a:p>
            </p:txBody>
          </p:sp>
          <p:sp>
            <p:nvSpPr>
              <p:cNvPr id="29" name="テキスト ボックス 28">
                <a:hlinkClick r:id="rId12"/>
                <a:extLst>
                  <a:ext uri="{FF2B5EF4-FFF2-40B4-BE49-F238E27FC236}">
                    <a16:creationId xmlns:a16="http://schemas.microsoft.com/office/drawing/2014/main" id="{0BBDDE3F-3E9F-24FE-186D-300B77348A02}"/>
                  </a:ext>
                </a:extLst>
              </p:cNvPr>
              <p:cNvSpPr txBox="1"/>
              <p:nvPr/>
            </p:nvSpPr>
            <p:spPr>
              <a:xfrm>
                <a:off x="349610" y="4497365"/>
                <a:ext cx="173957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/>
                  <a:t>Wi-Fi</a:t>
                </a:r>
                <a:r>
                  <a:rPr lang="ja-JP" altLang="en-US" sz="1200" dirty="0"/>
                  <a:t>用アカウント発行</a:t>
                </a:r>
                <a:endParaRPr kumimoji="1" lang="ja-JP" altLang="en-US" sz="1200" dirty="0"/>
              </a:p>
            </p:txBody>
          </p: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82F7CFA-2EA8-49C5-9C6A-596BA5503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398" y="4770873"/>
                <a:ext cx="1" cy="22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3BCDA7E3-DF6B-04E7-7915-68628B072150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219397" y="4085013"/>
                <a:ext cx="1779" cy="41952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9B4AA151-048B-60FC-F44C-688F4E3F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3941416"/>
            <a:ext cx="11321820" cy="2674854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はじめに </a:t>
            </a:r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</a:rPr>
              <a:t>ありき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大学の</a:t>
            </a:r>
            <a:r>
              <a:rPr lang="en-US" altLang="ja-JP" dirty="0"/>
              <a:t>IT</a:t>
            </a:r>
            <a:r>
              <a:rPr lang="ja-JP" altLang="en-US" dirty="0"/>
              <a:t>システムを使うための共通アカウント</a:t>
            </a:r>
            <a:endParaRPr lang="en-US" altLang="ja-JP" dirty="0"/>
          </a:p>
          <a:p>
            <a:r>
              <a:rPr lang="ja-JP" altLang="en-US" dirty="0"/>
              <a:t>共通のユーザ名、パスワードで多くのシステムが使えます</a:t>
            </a:r>
            <a:endParaRPr lang="en-US" altLang="ja-JP" dirty="0"/>
          </a:p>
          <a:p>
            <a:r>
              <a:rPr kumimoji="1" lang="en-US" altLang="ja-JP" dirty="0">
                <a:solidFill>
                  <a:srgbClr val="0070C0"/>
                </a:solidFill>
              </a:rPr>
              <a:t>Single Sign On</a:t>
            </a:r>
            <a:r>
              <a:rPr lang="en-US" altLang="ja-JP" dirty="0">
                <a:solidFill>
                  <a:srgbClr val="0070C0"/>
                </a:solidFill>
              </a:rPr>
              <a:t>, SSO</a:t>
            </a:r>
            <a:r>
              <a:rPr lang="ja-JP" altLang="en-US" dirty="0"/>
              <a:t>などと呼ばれます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227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1764</Words>
  <Application>Microsoft Office PowerPoint</Application>
  <PresentationFormat>ワイド画面</PresentationFormat>
  <Paragraphs>313</Paragraphs>
  <Slides>32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東京大学のITシステムの基本</vt:lpstr>
      <vt:lpstr>代表的なシステム一覧</vt:lpstr>
      <vt:lpstr>システム概説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UTokyo Account (utac) とは</vt:lpstr>
      <vt:lpstr>UTokyo Accountの正体</vt:lpstr>
      <vt:lpstr>通称・略称</vt:lpstr>
      <vt:lpstr>本パート概要</vt:lpstr>
      <vt:lpstr>UTokyo Accountで実際にITシステムを使うまでの準備</vt:lpstr>
      <vt:lpstr>UTokyo Accountパスワード設定画面</vt:lpstr>
      <vt:lpstr>ためしにUTOLにログインしてみる</vt:lpstr>
      <vt:lpstr>多要素認証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多要素認証の初期設定方法</vt:lpstr>
      <vt:lpstr>多要素認証の初期設定時の罠</vt:lpstr>
      <vt:lpstr>東大では多要素認証が(ほぼ/もうすぐ)必須です</vt:lpstr>
      <vt:lpstr>本パート概要</vt:lpstr>
      <vt:lpstr>必須 情報セキュリティ教育</vt:lpstr>
      <vt:lpstr>本パート概要</vt:lpstr>
      <vt:lpstr>Wi-Fi</vt:lpstr>
      <vt:lpstr>Wi-Fi用アカウント発行ページ</vt:lpstr>
      <vt:lpstr>UTokyo Wi-Fiにつなぐ</vt:lpstr>
      <vt:lpstr>eduroamにつなぐ</vt:lpstr>
      <vt:lpstr>結局何をすればよいかのまとめ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103</cp:revision>
  <dcterms:created xsi:type="dcterms:W3CDTF">2023-09-08T13:50:19Z</dcterms:created>
  <dcterms:modified xsi:type="dcterms:W3CDTF">2024-03-11T00:57:02Z</dcterms:modified>
</cp:coreProperties>
</file>